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57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72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637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202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70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453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939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513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463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399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0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668C1-AE2B-4C30-BD7A-976605A7BCC7}" type="datetimeFigureOut">
              <a:rPr lang="sl-SI" smtClean="0"/>
              <a:t>12. 11. 2019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3A94-EE09-4004-948D-4F44ADDD60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764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DrDUmuUBTo" TargetMode="External"/><Relationship Id="rId2" Type="http://schemas.openxmlformats.org/officeDocument/2006/relationships/hyperlink" Target="https://www.youtube.com/watch?v=RHaIjAk0X7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mhcPKKt7gw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korpus-gos.net/Concordance/Search?t=Standard&amp;q=mobitel&amp;sf=RightContext&amp;so=As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l.ijs.si/noske/sl-spec.cgi/first?corpname=janes_blog&amp;reload=&amp;iquery=mobitel&amp;queryselector=iqueryrow&amp;lemma=&amp;lpos=&amp;phrase=&amp;word=&amp;wpos=&amp;char=&amp;cql=&amp;default_attr=word&amp;fc_lemword_window_type=both&amp;fc_lemword_wsize=5&amp;fc_lemword=&amp;fc_lemword_type=all&amp;fc_pos_window_type=both&amp;fc_pos_wsize=5&amp;fc_pos_type=all&amp;fsca_group.title=&amp;fsca_text.month=&amp;fsca_text.date=" TargetMode="External"/><Relationship Id="rId2" Type="http://schemas.openxmlformats.org/officeDocument/2006/relationships/hyperlink" Target="http://nl.ijs.si/noske/sl-spec.cgi/first?corpname=janes_twepo&amp;reload=&amp;iquery=mobitel&amp;queryselector=iqueryrow&amp;lemma=&amp;lpos=&amp;phrase=&amp;word=&amp;wpos=&amp;char=&amp;cql=&amp;default_attr=word&amp;fc_lemword_window_type=both&amp;fc_lemword_wsize=5&amp;fc_lemword=&amp;fc_lemword_type=all&amp;fc_pos_window_type=both&amp;fc_pos_wsize=5&amp;fc_pos_type=all&amp;fsca_text.name=&amp;fsca_text.party=&amp;fsca_text.month=&amp;fsca_text.date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l.ijs.si/noske/sl-spec.cgi/first?corpname=janes_forum&amp;reload=&amp;iquery=mobitel&amp;queryselector=iqueryrow&amp;lemma=&amp;lpos=&amp;phrase=&amp;word=&amp;wpos=&amp;char=&amp;cql=&amp;default_attr=word&amp;fc_lemword_window_type=both&amp;fc_lemword_wsize=5&amp;fc_lemword=&amp;fc_lemword_type=all&amp;fc_pos_window_type=both&amp;fc_pos_wsize=5&amp;fc_pos_type=all&amp;fsca_text.month=&amp;fsca_text.date=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pus-kres.net/Concordance/Search?mode=Normal&amp;sens=False&amp;mwl=mobitel" TargetMode="External"/><Relationship Id="rId2" Type="http://schemas.openxmlformats.org/officeDocument/2006/relationships/hyperlink" Target="http://www.gigafida.net/Concordance/Search?mode=Normal&amp;sens=False&amp;mwl=mobitel&amp;ftt=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rmania.net/iskanje?dictionaries=89&amp;query=mobitel&amp;SearchIn=All" TargetMode="External"/><Relationship Id="rId2" Type="http://schemas.openxmlformats.org/officeDocument/2006/relationships/hyperlink" Target="http://viri.cjvt.si/sopomenke/slv/state?mw=mobitel&amp;mid=42307&amp;source=main_p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an.s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lovnica.slovenscina.eu/katera-od-dveh-besed-je-prava/raba-predloga-z-s" TargetMode="External"/><Relationship Id="rId2" Type="http://schemas.openxmlformats.org/officeDocument/2006/relationships/hyperlink" Target="http://www.slovenscina.eu/sloleks?search=mobitel&amp;x=0&amp;y=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vetovalnica.zrc-sazu.si/topic/1325/ali-je-pravilneje-mobilna-ali-mobitelska-aplikacija" TargetMode="External"/><Relationship Id="rId4" Type="http://schemas.openxmlformats.org/officeDocument/2006/relationships/hyperlink" Target="http://slovnica.slovenscina.eu/katera-od-dveh-besed-je-prava/raba-predloga-k-h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79251" y="5846323"/>
            <a:ext cx="9144000" cy="578796"/>
          </a:xfrm>
        </p:spPr>
        <p:txBody>
          <a:bodyPr/>
          <a:lstStyle/>
          <a:p>
            <a:pPr algn="l"/>
            <a:r>
              <a:rPr lang="sl-SI" b="1" dirty="0">
                <a:solidFill>
                  <a:schemeClr val="bg1"/>
                </a:solidFill>
              </a:rPr>
              <a:t>Darinka Verdonik</a:t>
            </a:r>
            <a:r>
              <a:rPr lang="sl-SI" dirty="0">
                <a:solidFill>
                  <a:schemeClr val="bg1"/>
                </a:solidFill>
              </a:rPr>
              <a:t>, FERI UM</a:t>
            </a:r>
          </a:p>
        </p:txBody>
      </p:sp>
    </p:spTree>
    <p:extLst>
      <p:ext uri="{BB962C8B-B14F-4D97-AF65-F5344CB8AC3E}">
        <p14:creationId xmlns:p14="http://schemas.microsoft.com/office/powerpoint/2010/main" val="173180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Sanje (?) o prihodnosti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Kaj so zmogli mobiteli pred 15 leti? </a:t>
            </a:r>
          </a:p>
          <a:p>
            <a:r>
              <a:rPr lang="sl-SI" dirty="0"/>
              <a:t>Kaj vse zmorejo danes? </a:t>
            </a:r>
          </a:p>
          <a:p>
            <a:r>
              <a:rPr lang="sl-SI" dirty="0"/>
              <a:t>Kaj bodo zmogli čez 15 let?</a:t>
            </a:r>
          </a:p>
          <a:p>
            <a:pPr lvl="1"/>
            <a:r>
              <a:rPr lang="sl-SI" dirty="0">
                <a:hlinkClick r:id="rId2"/>
              </a:rPr>
              <a:t>Zvezdne steze…</a:t>
            </a:r>
            <a:r>
              <a:rPr lang="sl-SI" dirty="0"/>
              <a:t> </a:t>
            </a:r>
          </a:p>
          <a:p>
            <a:pPr lvl="1"/>
            <a:r>
              <a:rPr lang="sl-SI" dirty="0">
                <a:hlinkClick r:id="rId3"/>
              </a:rPr>
              <a:t>Odiseja 2001</a:t>
            </a:r>
            <a:r>
              <a:rPr lang="sl-SI" dirty="0"/>
              <a:t> … </a:t>
            </a:r>
          </a:p>
          <a:p>
            <a:pPr lvl="1"/>
            <a:r>
              <a:rPr lang="sl-SI" dirty="0" err="1">
                <a:hlinkClick r:id="rId4"/>
              </a:rPr>
              <a:t>Echo</a:t>
            </a:r>
            <a:endParaRPr lang="sl-SI" dirty="0"/>
          </a:p>
          <a:p>
            <a:r>
              <a:rPr lang="sl-SI" dirty="0"/>
              <a:t>Zakaj ni Alexa v slovenščini? Ali kdaj bo?</a:t>
            </a:r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274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A47A6D-528F-48C7-92C2-A4B5E1C50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Povzetek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E4CEA6-ECD3-4E79-928B-F6787F9A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Korpusi in različne podobe našega jezika</a:t>
            </a:r>
          </a:p>
          <a:p>
            <a:r>
              <a:rPr lang="sl-SI" dirty="0"/>
              <a:t>Slovarji:</a:t>
            </a:r>
          </a:p>
          <a:p>
            <a:pPr lvl="1"/>
            <a:r>
              <a:rPr lang="sl-SI" dirty="0"/>
              <a:t>Fran.si</a:t>
            </a:r>
          </a:p>
          <a:p>
            <a:pPr lvl="1"/>
            <a:r>
              <a:rPr lang="sl-SI" dirty="0"/>
              <a:t>Termania.net</a:t>
            </a:r>
          </a:p>
          <a:p>
            <a:r>
              <a:rPr lang="sl-SI" dirty="0"/>
              <a:t>Drugi priročniki</a:t>
            </a:r>
          </a:p>
          <a:p>
            <a:pPr lvl="1"/>
            <a:r>
              <a:rPr lang="sl-SI" dirty="0" err="1"/>
              <a:t>Sloleks</a:t>
            </a:r>
            <a:endParaRPr lang="sl-SI" dirty="0"/>
          </a:p>
          <a:p>
            <a:pPr lvl="1"/>
            <a:r>
              <a:rPr lang="sl-SI" dirty="0"/>
              <a:t>Pedagoški slovnični portal</a:t>
            </a:r>
          </a:p>
          <a:p>
            <a:pPr lvl="1"/>
            <a:r>
              <a:rPr lang="sl-SI" dirty="0"/>
              <a:t>Jezikovna svetovalnica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997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063136"/>
            <a:ext cx="10515600" cy="2477631"/>
          </a:xfrm>
        </p:spPr>
        <p:txBody>
          <a:bodyPr/>
          <a:lstStyle/>
          <a:p>
            <a:endParaRPr lang="sl-SI" dirty="0"/>
          </a:p>
          <a:p>
            <a:endParaRPr lang="sl-SI" dirty="0"/>
          </a:p>
          <a:p>
            <a:pPr marL="0" indent="0" algn="ctr">
              <a:buNone/>
            </a:pPr>
            <a:r>
              <a:rPr lang="sl-SI" sz="4400" dirty="0"/>
              <a:t> Hvala za pozornost in sodelovanje!</a:t>
            </a:r>
          </a:p>
          <a:p>
            <a:pPr marL="0" indent="0" algn="ctr">
              <a:buNone/>
            </a:pPr>
            <a:endParaRPr lang="sl-SI" sz="1600" dirty="0"/>
          </a:p>
          <a:p>
            <a:pPr marL="0" indent="0" algn="ctr">
              <a:buNone/>
            </a:pPr>
            <a:r>
              <a:rPr lang="sl-SI" sz="1500" dirty="0" err="1"/>
              <a:t>Ditko</a:t>
            </a:r>
            <a:r>
              <a:rPr lang="sl-SI" sz="1500" dirty="0"/>
              <a:t> sofinancira Ministrstvo za kulturo RS.</a:t>
            </a:r>
          </a:p>
        </p:txBody>
      </p:sp>
      <p:pic>
        <p:nvPicPr>
          <p:cNvPr id="4" name="Označba mesta vseb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127" y="4279241"/>
            <a:ext cx="1304925" cy="9525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90" y="4280879"/>
            <a:ext cx="2200275" cy="9525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669" y="4279241"/>
            <a:ext cx="1334954" cy="737544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065" y="4280879"/>
            <a:ext cx="17621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3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Mobitel nekoč in danes</a:t>
            </a:r>
          </a:p>
        </p:txBody>
      </p:sp>
      <p:pic>
        <p:nvPicPr>
          <p:cNvPr id="8" name="Označba mesta vsebin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7" y="1690688"/>
            <a:ext cx="3912444" cy="391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311" y="1835846"/>
            <a:ext cx="4119220" cy="411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4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Mobitel v pogovorih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tko de </a:t>
            </a:r>
            <a:r>
              <a:rPr lang="sl-SI" dirty="0" err="1">
                <a:hlinkClick r:id="rId2"/>
              </a:rPr>
              <a:t>de</a:t>
            </a:r>
            <a:r>
              <a:rPr lang="sl-SI" dirty="0">
                <a:hlinkClick r:id="rId2"/>
              </a:rPr>
              <a:t> to sva to to sva </a:t>
            </a:r>
            <a:r>
              <a:rPr lang="sl-SI" dirty="0" err="1">
                <a:hlinkClick r:id="rId2"/>
              </a:rPr>
              <a:t>izumla</a:t>
            </a:r>
            <a:r>
              <a:rPr lang="sl-SI" dirty="0">
                <a:hlinkClick r:id="rId2"/>
              </a:rPr>
              <a:t> zlo </a:t>
            </a:r>
            <a:r>
              <a:rPr lang="sl-SI" dirty="0" err="1">
                <a:hlinkClick r:id="rId2"/>
              </a:rPr>
              <a:t>dobr</a:t>
            </a:r>
            <a:r>
              <a:rPr lang="sl-SI" dirty="0">
                <a:hlinkClick r:id="rId2"/>
              </a:rPr>
              <a:t> če </a:t>
            </a:r>
            <a:r>
              <a:rPr lang="sl-SI" dirty="0" err="1">
                <a:hlinkClick r:id="rId2"/>
              </a:rPr>
              <a:t>misleš</a:t>
            </a:r>
            <a:r>
              <a:rPr lang="sl-SI" dirty="0">
                <a:hlinkClick r:id="rId2"/>
              </a:rPr>
              <a:t> da sva se </a:t>
            </a:r>
            <a:r>
              <a:rPr lang="sl-SI" dirty="0" err="1">
                <a:hlinkClick r:id="rId2"/>
              </a:rPr>
              <a:t>tolkrat</a:t>
            </a:r>
            <a:r>
              <a:rPr lang="sl-SI" dirty="0">
                <a:hlinkClick r:id="rId2"/>
              </a:rPr>
              <a:t> </a:t>
            </a:r>
            <a:r>
              <a:rPr lang="sl-SI" dirty="0" err="1">
                <a:hlinkClick r:id="rId2"/>
              </a:rPr>
              <a:t>ločla</a:t>
            </a:r>
            <a:r>
              <a:rPr lang="sl-SI" dirty="0">
                <a:hlinkClick r:id="rId2"/>
              </a:rPr>
              <a:t> pa spet našla pa brez </a:t>
            </a:r>
            <a:r>
              <a:rPr lang="sl-SI" b="1" dirty="0">
                <a:hlinkClick r:id="rId2"/>
              </a:rPr>
              <a:t>mobitela</a:t>
            </a:r>
            <a:r>
              <a:rPr lang="sl-SI" dirty="0">
                <a:hlinkClick r:id="rId2"/>
              </a:rPr>
              <a:t> pa po sto kilometrov narazen bla po bi vsak reku da se to sploh ne da ne ... </a:t>
            </a:r>
            <a:r>
              <a:rPr lang="sl-SI" dirty="0" err="1">
                <a:hlinkClick r:id="rId2"/>
              </a:rPr>
              <a:t>dons</a:t>
            </a:r>
            <a:r>
              <a:rPr lang="sl-SI" dirty="0">
                <a:hlinkClick r:id="rId2"/>
              </a:rPr>
              <a:t> bi vsak reku</a:t>
            </a:r>
            <a:endParaRPr lang="sl-SI" dirty="0"/>
          </a:p>
          <a:p>
            <a:r>
              <a:rPr lang="sl-SI" dirty="0">
                <a:hlinkClick r:id="rId2"/>
              </a:rPr>
              <a:t>vsi majo </a:t>
            </a:r>
            <a:r>
              <a:rPr lang="sl-SI" dirty="0" err="1">
                <a:hlinkClick r:id="rId2"/>
              </a:rPr>
              <a:t>lah</a:t>
            </a:r>
            <a:r>
              <a:rPr lang="sl-SI" dirty="0">
                <a:hlinkClick r:id="rId2"/>
              </a:rPr>
              <a:t> </a:t>
            </a:r>
            <a:r>
              <a:rPr lang="sl-SI" dirty="0" err="1">
                <a:hlinkClick r:id="rId2"/>
              </a:rPr>
              <a:t>eee</a:t>
            </a:r>
            <a:r>
              <a:rPr lang="sl-SI" dirty="0">
                <a:hlinkClick r:id="rId2"/>
              </a:rPr>
              <a:t> ne vem vsi majo </a:t>
            </a:r>
            <a:r>
              <a:rPr lang="sl-SI" b="1" dirty="0">
                <a:hlinkClick r:id="rId2"/>
              </a:rPr>
              <a:t>mobitele</a:t>
            </a:r>
            <a:r>
              <a:rPr lang="sl-SI" dirty="0">
                <a:hlinkClick r:id="rId2"/>
              </a:rPr>
              <a:t> sam jaz ga nimam</a:t>
            </a:r>
            <a:endParaRPr lang="sl-SI" dirty="0"/>
          </a:p>
          <a:p>
            <a:r>
              <a:rPr lang="sl-SI" dirty="0">
                <a:hlinkClick r:id="rId2"/>
              </a:rPr>
              <a:t>klici večinoma prihajajo iz Italije klici so takšni da nekdo te pokliče na </a:t>
            </a:r>
            <a:r>
              <a:rPr lang="sl-SI" b="1" dirty="0">
                <a:hlinkClick r:id="rId2"/>
              </a:rPr>
              <a:t>mobitel</a:t>
            </a:r>
            <a:r>
              <a:rPr lang="sl-SI" dirty="0">
                <a:hlinkClick r:id="rId2"/>
              </a:rPr>
              <a:t> klic je zelo kratek hitro odloži in ko ti kličeš nazaj ti nekaj malega cuknejo</a:t>
            </a:r>
            <a:endParaRPr lang="sl-SI" dirty="0"/>
          </a:p>
        </p:txBody>
      </p:sp>
      <p:pic>
        <p:nvPicPr>
          <p:cNvPr id="2049" name="Picture 1" descr="_s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_s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_s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_s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_s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_s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_s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_s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_s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39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 mobitelu v uporabniških vsebinah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 ko Mesec omenja da bo drzava </a:t>
            </a:r>
            <a:r>
              <a:rPr lang="sl-SI" dirty="0" err="1">
                <a:hlinkClick r:id="rId2"/>
              </a:rPr>
              <a:t>placala</a:t>
            </a:r>
            <a:r>
              <a:rPr lang="sl-SI" dirty="0">
                <a:hlinkClick r:id="rId2"/>
              </a:rPr>
              <a:t> </a:t>
            </a:r>
            <a:r>
              <a:rPr lang="sl-SI" dirty="0" err="1">
                <a:hlinkClick r:id="rId2"/>
              </a:rPr>
              <a:t>poloznice</a:t>
            </a:r>
            <a:r>
              <a:rPr lang="sl-SI" dirty="0">
                <a:hlinkClick r:id="rId2"/>
              </a:rPr>
              <a:t> </a:t>
            </a:r>
            <a:r>
              <a:rPr lang="sl-SI" b="1" i="1" dirty="0">
                <a:hlinkClick r:id="rId2"/>
              </a:rPr>
              <a:t>mobitela </a:t>
            </a:r>
            <a:r>
              <a:rPr lang="sl-SI" dirty="0">
                <a:hlinkClick r:id="rId2"/>
              </a:rPr>
              <a:t>revežem... kaj pa potrebuje revež </a:t>
            </a:r>
            <a:r>
              <a:rPr lang="sl-SI" dirty="0" err="1">
                <a:hlinkClick r:id="rId2"/>
              </a:rPr>
              <a:t>gsm</a:t>
            </a:r>
            <a:r>
              <a:rPr lang="sl-SI" dirty="0">
                <a:hlinkClick r:id="rId2"/>
              </a:rPr>
              <a:t>?</a:t>
            </a:r>
            <a:endParaRPr lang="sl-SI" dirty="0"/>
          </a:p>
          <a:p>
            <a:r>
              <a:rPr lang="sl-SI" dirty="0">
                <a:hlinkClick r:id="rId3"/>
              </a:rPr>
              <a:t>Kako jasno spoznavamo, če kdaj pozabimo </a:t>
            </a:r>
            <a:r>
              <a:rPr lang="sl-SI" b="1" i="1" dirty="0">
                <a:hlinkClick r:id="rId3"/>
              </a:rPr>
              <a:t>mobitel</a:t>
            </a:r>
            <a:r>
              <a:rPr lang="sl-SI" dirty="0">
                <a:hlinkClick r:id="rId3"/>
              </a:rPr>
              <a:t> doma ali kje drugje ali pa če se pokvari, da res skoraj nikoli zaradi tega pomembnih stvari ne zamudimo.</a:t>
            </a:r>
            <a:endParaRPr lang="sl-SI" dirty="0"/>
          </a:p>
          <a:p>
            <a:r>
              <a:rPr lang="sl-SI" dirty="0">
                <a:hlinkClick r:id="rId4"/>
              </a:rPr>
              <a:t>Seveda jo je slikal moj fant s svojim </a:t>
            </a:r>
            <a:r>
              <a:rPr lang="sl-SI" b="1" i="1" dirty="0">
                <a:hlinkClick r:id="rId4"/>
              </a:rPr>
              <a:t>mobitelom</a:t>
            </a:r>
            <a:r>
              <a:rPr lang="sl-SI" dirty="0">
                <a:hlinkClick r:id="rId4"/>
              </a:rPr>
              <a:t> in slika se mu je po pomoti zgleda naložila na </a:t>
            </a:r>
            <a:r>
              <a:rPr lang="sl-SI" dirty="0" err="1">
                <a:hlinkClick r:id="rId4"/>
              </a:rPr>
              <a:t>dropbox</a:t>
            </a:r>
            <a:r>
              <a:rPr lang="sl-SI" dirty="0">
                <a:hlinkClick r:id="rId4"/>
              </a:rPr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8511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 mobitelu v besedilih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Razredi so dokaj lepo urejeni, čeprav bi namesto trdih, lesenih stolov lahko imeli naslonjače in po možnosti še kakšen </a:t>
            </a:r>
            <a:r>
              <a:rPr lang="sl-SI" b="1" dirty="0">
                <a:hlinkClick r:id="rId2"/>
              </a:rPr>
              <a:t>mobitel</a:t>
            </a:r>
            <a:r>
              <a:rPr lang="sl-SI" dirty="0">
                <a:hlinkClick r:id="rId2"/>
              </a:rPr>
              <a:t> na mizi. A saj poznate učitelje! </a:t>
            </a:r>
            <a:endParaRPr lang="sl-SI" dirty="0"/>
          </a:p>
          <a:p>
            <a:r>
              <a:rPr lang="sl-SI" dirty="0">
                <a:hlinkClick r:id="rId3"/>
              </a:rPr>
              <a:t>Ob šestih zvečer sedi z </a:t>
            </a:r>
            <a:r>
              <a:rPr lang="sl-SI" b="1" dirty="0">
                <a:hlinkClick r:id="rId3"/>
              </a:rPr>
              <a:t>mobitelom</a:t>
            </a:r>
            <a:r>
              <a:rPr lang="sl-SI" dirty="0">
                <a:hlinkClick r:id="rId3"/>
              </a:rPr>
              <a:t> v roki pred televizorjem in gleda, kaj so pripravili.</a:t>
            </a:r>
            <a:endParaRPr lang="sl-SI" dirty="0"/>
          </a:p>
          <a:p>
            <a:r>
              <a:rPr lang="sl-SI" dirty="0">
                <a:hlinkClick r:id="rId3"/>
              </a:rPr>
              <a:t> Pri tem ni pozabil </a:t>
            </a:r>
            <a:r>
              <a:rPr lang="sl-SI" b="1" dirty="0">
                <a:hlinkClick r:id="rId3"/>
              </a:rPr>
              <a:t>mobitela</a:t>
            </a:r>
            <a:r>
              <a:rPr lang="sl-SI" dirty="0">
                <a:hlinkClick r:id="rId3"/>
              </a:rPr>
              <a:t>, od katerega se najbrž ne loči niti ponoči. 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7637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še rečemo mobitelu?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Sopomenke</a:t>
            </a:r>
            <a:r>
              <a:rPr lang="sl-SI" dirty="0"/>
              <a:t>:</a:t>
            </a:r>
          </a:p>
          <a:p>
            <a:pPr lvl="1"/>
            <a:r>
              <a:rPr lang="sl-SI" dirty="0"/>
              <a:t>mobilnik</a:t>
            </a:r>
          </a:p>
          <a:p>
            <a:pPr lvl="1"/>
            <a:r>
              <a:rPr lang="sl-SI" dirty="0" err="1"/>
              <a:t>mobi</a:t>
            </a:r>
            <a:endParaRPr lang="sl-SI" dirty="0"/>
          </a:p>
          <a:p>
            <a:pPr lvl="1"/>
            <a:r>
              <a:rPr lang="sl-SI" dirty="0"/>
              <a:t>mobilni telefon</a:t>
            </a:r>
          </a:p>
          <a:p>
            <a:pPr lvl="1"/>
            <a:r>
              <a:rPr lang="sl-SI" dirty="0">
                <a:hlinkClick r:id="rId3"/>
              </a:rPr>
              <a:t>GSM</a:t>
            </a:r>
            <a:endParaRPr lang="sl-SI" dirty="0"/>
          </a:p>
          <a:p>
            <a:pPr lvl="1"/>
            <a:r>
              <a:rPr lang="sl-SI" dirty="0"/>
              <a:t>prenosni telefon</a:t>
            </a:r>
          </a:p>
          <a:p>
            <a:pPr lvl="1"/>
            <a:r>
              <a:rPr lang="sl-SI" dirty="0"/>
              <a:t>… (</a:t>
            </a:r>
            <a:r>
              <a:rPr lang="sl-SI" dirty="0" err="1"/>
              <a:t>mobilec</a:t>
            </a:r>
            <a:r>
              <a:rPr lang="sl-SI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41012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Pomenski opis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Kako bi opisali, kaj pomeni mobitel, če bi morali napisati opis besede za slovar?</a:t>
            </a:r>
          </a:p>
          <a:p>
            <a:r>
              <a:rPr lang="sl-SI" dirty="0"/>
              <a:t>…………………………………………………………………………………………….</a:t>
            </a:r>
          </a:p>
          <a:p>
            <a:r>
              <a:rPr lang="sl-SI" i="1" dirty="0"/>
              <a:t>»Ena temeljnih značilnosti naravnega jezika je, da lahko izrazi pomen, ne da bi se naslovnik ob tem mučil. Samo tisti, ki jezik analizira, se muči.« (Hanks 2013)</a:t>
            </a:r>
          </a:p>
          <a:p>
            <a:r>
              <a:rPr lang="sl-SI" dirty="0">
                <a:hlinkClick r:id="rId2"/>
              </a:rPr>
              <a:t>Kateri so slovarji slovenskega jezika?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6729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Slovnica…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Kako sklanjamo mobitel?</a:t>
            </a:r>
            <a:endParaRPr lang="sl-SI" dirty="0"/>
          </a:p>
          <a:p>
            <a:r>
              <a:rPr lang="sl-SI" dirty="0">
                <a:hlinkClick r:id="rId3"/>
              </a:rPr>
              <a:t>Z mobitelom ali s mobitelom?</a:t>
            </a:r>
            <a:endParaRPr lang="sl-SI" dirty="0"/>
          </a:p>
          <a:p>
            <a:r>
              <a:rPr lang="sl-SI" dirty="0">
                <a:hlinkClick r:id="rId4"/>
              </a:rPr>
              <a:t>H mobitelu ali k mobitelu?</a:t>
            </a:r>
            <a:endParaRPr lang="sl-SI" dirty="0"/>
          </a:p>
          <a:p>
            <a:endParaRPr lang="sl-SI" dirty="0"/>
          </a:p>
          <a:p>
            <a:r>
              <a:rPr lang="sl-SI" dirty="0">
                <a:hlinkClick r:id="rId5"/>
              </a:rPr>
              <a:t>Mobilna aplikacija ali </a:t>
            </a:r>
            <a:r>
              <a:rPr lang="sl-SI" dirty="0" err="1">
                <a:hlinkClick r:id="rId5"/>
              </a:rPr>
              <a:t>mobitelska</a:t>
            </a:r>
            <a:r>
              <a:rPr lang="sl-SI" dirty="0">
                <a:hlinkClick r:id="rId5"/>
              </a:rPr>
              <a:t> aplikacija?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7346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Jezikovne dileme?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Kaj je </a:t>
            </a:r>
            <a:r>
              <a:rPr lang="sl-SI" i="1" dirty="0"/>
              <a:t>vivarij</a:t>
            </a:r>
            <a:r>
              <a:rPr lang="sl-SI" dirty="0"/>
              <a:t>? </a:t>
            </a:r>
          </a:p>
          <a:p>
            <a:pPr lvl="0"/>
            <a:r>
              <a:rPr lang="sl-SI" dirty="0"/>
              <a:t>Kadrovik ali kadrovnik?</a:t>
            </a:r>
          </a:p>
          <a:p>
            <a:pPr lvl="0"/>
            <a:r>
              <a:rPr lang="sl-SI" dirty="0"/>
              <a:t>S Klemnom ali s Klemenom?</a:t>
            </a:r>
          </a:p>
          <a:p>
            <a:pPr lvl="0"/>
            <a:r>
              <a:rPr lang="sl-SI" dirty="0"/>
              <a:t>Na Ptuj ali v Ptuj?</a:t>
            </a:r>
          </a:p>
          <a:p>
            <a:pPr lvl="0"/>
            <a:r>
              <a:rPr lang="sl-SI" dirty="0" err="1"/>
              <a:t>Sanjalec</a:t>
            </a:r>
            <a:r>
              <a:rPr lang="sl-SI" dirty="0"/>
              <a:t> ali sanjavec?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403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449</Words>
  <Application>Microsoft Office PowerPoint</Application>
  <PresentationFormat>Širokozaslonsko</PresentationFormat>
  <Paragraphs>61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Officeova tema</vt:lpstr>
      <vt:lpstr>PowerPointova predstavitev</vt:lpstr>
      <vt:lpstr>Mobitel nekoč in danes</vt:lpstr>
      <vt:lpstr>Mobitel v pogovorih</vt:lpstr>
      <vt:lpstr>O mobitelu v uporabniških vsebinah</vt:lpstr>
      <vt:lpstr>O mobitelu v besedilih</vt:lpstr>
      <vt:lpstr>Kako še rečemo mobitelu?</vt:lpstr>
      <vt:lpstr>Pomenski opis</vt:lpstr>
      <vt:lpstr>Slovnica…</vt:lpstr>
      <vt:lpstr>Jezikovne dileme?</vt:lpstr>
      <vt:lpstr>Sanje (?) o prihodnosti</vt:lpstr>
      <vt:lpstr>Povzetek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Digitalni jezikovni globus -DITKO</dc:title>
  <dc:creator>Darinka Verdonik</dc:creator>
  <cp:lastModifiedBy>Mitja Cvetko</cp:lastModifiedBy>
  <cp:revision>28</cp:revision>
  <dcterms:created xsi:type="dcterms:W3CDTF">2018-06-18T06:59:21Z</dcterms:created>
  <dcterms:modified xsi:type="dcterms:W3CDTF">2019-11-12T14:06:08Z</dcterms:modified>
</cp:coreProperties>
</file>